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8" r:id="rId3"/>
    <p:sldId id="266" r:id="rId4"/>
    <p:sldId id="267" r:id="rId5"/>
    <p:sldId id="268" r:id="rId6"/>
    <p:sldId id="26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96F3"/>
    <a:srgbClr val="4CA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D7BB-2417-4215-A0E0-07545889FEA2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D435-745E-43A2-96EA-59707C102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10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D7BB-2417-4215-A0E0-07545889FEA2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D435-745E-43A2-96EA-59707C102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22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D7BB-2417-4215-A0E0-07545889FEA2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D435-745E-43A2-96EA-59707C102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09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D7BB-2417-4215-A0E0-07545889FEA2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D435-745E-43A2-96EA-59707C102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3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D7BB-2417-4215-A0E0-07545889FEA2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D435-745E-43A2-96EA-59707C102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39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D7BB-2417-4215-A0E0-07545889FEA2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D435-745E-43A2-96EA-59707C102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16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D7BB-2417-4215-A0E0-07545889FEA2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D435-745E-43A2-96EA-59707C102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07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D7BB-2417-4215-A0E0-07545889FEA2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D435-745E-43A2-96EA-59707C102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47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D7BB-2417-4215-A0E0-07545889FEA2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D435-745E-43A2-96EA-59707C102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79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D7BB-2417-4215-A0E0-07545889FEA2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D435-745E-43A2-96EA-59707C102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28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D7BB-2417-4215-A0E0-07545889FEA2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2D435-745E-43A2-96EA-59707C102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8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ED7BB-2417-4215-A0E0-07545889FEA2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2D435-745E-43A2-96EA-59707C102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26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2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0"/>
          </a:xfrm>
          <a:prstGeom prst="rect">
            <a:avLst/>
          </a:prstGeom>
          <a:solidFill>
            <a:srgbClr val="4F533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2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564" y="320843"/>
            <a:ext cx="5613569" cy="3930315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2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54749" y="320843"/>
            <a:ext cx="5613569" cy="3930315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2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15E48F2-00BA-4581-8D18-F65DE7C8E3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80" y="1042416"/>
            <a:ext cx="4974336" cy="2487168"/>
          </a:xfrm>
          <a:prstGeom prst="rect">
            <a:avLst/>
          </a:prstGeom>
        </p:spPr>
      </p:pic>
      <p:pic>
        <p:nvPicPr>
          <p:cNvPr id="4" name="Picture 3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CDE15227-8CF0-4B7F-81EE-75294884AC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4365" y="1614465"/>
            <a:ext cx="4974336" cy="1343070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5E5BACF8-3F07-4FC9-B839-A2A1867DB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641850"/>
            <a:ext cx="9144000" cy="1100138"/>
          </a:xfrm>
        </p:spPr>
        <p:txBody>
          <a:bodyPr>
            <a:no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/>
              <a:t>Case Title</a:t>
            </a:r>
            <a:br>
              <a:rPr lang="en-US" sz="3600" dirty="0"/>
            </a:br>
            <a:r>
              <a:rPr lang="en-US" sz="3200" dirty="0"/>
              <a:t>Author</a:t>
            </a:r>
            <a:endParaRPr lang="en-US" sz="3600" dirty="0"/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1ED06D23-FF94-42A9-A008-91A5992B3F82}"/>
              </a:ext>
            </a:extLst>
          </p:cNvPr>
          <p:cNvSpPr txBox="1">
            <a:spLocks/>
          </p:cNvSpPr>
          <p:nvPr/>
        </p:nvSpPr>
        <p:spPr>
          <a:xfrm>
            <a:off x="1502924" y="5741988"/>
            <a:ext cx="6618051" cy="9111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</a:pPr>
            <a:r>
              <a:rPr lang="en-US" sz="2400" dirty="0"/>
              <a:t>Instructor’s Name</a:t>
            </a:r>
          </a:p>
          <a:p>
            <a:pPr>
              <a:lnSpc>
                <a:spcPct val="70000"/>
              </a:lnSpc>
            </a:pPr>
            <a:r>
              <a:rPr lang="en-US" sz="2400" dirty="0"/>
              <a:t>Course</a:t>
            </a:r>
          </a:p>
          <a:p>
            <a:pPr>
              <a:lnSpc>
                <a:spcPct val="70000"/>
              </a:lnSpc>
            </a:pPr>
            <a:r>
              <a:rPr lang="en-US" sz="2400" dirty="0"/>
              <a:t>Section</a:t>
            </a:r>
          </a:p>
        </p:txBody>
      </p:sp>
    </p:spTree>
    <p:extLst>
      <p:ext uri="{BB962C8B-B14F-4D97-AF65-F5344CB8AC3E}">
        <p14:creationId xmlns:p14="http://schemas.microsoft.com/office/powerpoint/2010/main" val="4214812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332" y="320039"/>
            <a:ext cx="2535104" cy="684478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1564" y="320040"/>
            <a:ext cx="0" cy="6217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21564" y="320040"/>
            <a:ext cx="115316" cy="6217920"/>
          </a:xfrm>
          <a:prstGeom prst="rect">
            <a:avLst/>
          </a:prstGeom>
          <a:solidFill>
            <a:srgbClr val="4CAF50"/>
          </a:solidFill>
          <a:ln>
            <a:solidFill>
              <a:srgbClr val="4CAF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5400000">
            <a:off x="6071489" y="739013"/>
            <a:ext cx="106680" cy="11491214"/>
          </a:xfrm>
          <a:prstGeom prst="rect">
            <a:avLst/>
          </a:prstGeom>
          <a:solidFill>
            <a:srgbClr val="4CAF50"/>
          </a:solidFill>
          <a:ln>
            <a:solidFill>
              <a:srgbClr val="4CAF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A930D454-1680-446D-9BB7-D7B186094C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969" y="3998976"/>
            <a:ext cx="4864608" cy="2432304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325BC861-4CCD-4AFF-A574-6EF2C90DFF24}"/>
              </a:ext>
            </a:extLst>
          </p:cNvPr>
          <p:cNvSpPr txBox="1">
            <a:spLocks/>
          </p:cNvSpPr>
          <p:nvPr/>
        </p:nvSpPr>
        <p:spPr>
          <a:xfrm>
            <a:off x="604298" y="1477062"/>
            <a:ext cx="9819862" cy="3985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/>
              <a:t>This varies according to your pedagogy choices</a:t>
            </a:r>
          </a:p>
          <a:p>
            <a:r>
              <a:rPr lang="en-US" sz="2400" i="1" dirty="0"/>
              <a:t>You may list your teaching suggestions</a:t>
            </a:r>
          </a:p>
          <a:p>
            <a:r>
              <a:rPr lang="en-US" sz="2400" i="1" dirty="0"/>
              <a:t>You may highlight specific questions</a:t>
            </a:r>
          </a:p>
          <a:p>
            <a:r>
              <a:rPr lang="en-US" sz="2400" i="1" dirty="0"/>
              <a:t>You may have a different idea for this page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33D6EEB-8552-4B5B-9080-36D9C89B7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543" y="662278"/>
            <a:ext cx="10515600" cy="708103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606232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332" y="320039"/>
            <a:ext cx="2535104" cy="684478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1564" y="320040"/>
            <a:ext cx="0" cy="6217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21564" y="320040"/>
            <a:ext cx="115316" cy="6217920"/>
          </a:xfrm>
          <a:prstGeom prst="rect">
            <a:avLst/>
          </a:prstGeom>
          <a:solidFill>
            <a:srgbClr val="4CAF50"/>
          </a:solidFill>
          <a:ln>
            <a:solidFill>
              <a:srgbClr val="4CAF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5400000">
            <a:off x="6071489" y="739013"/>
            <a:ext cx="106680" cy="11491214"/>
          </a:xfrm>
          <a:prstGeom prst="rect">
            <a:avLst/>
          </a:prstGeom>
          <a:solidFill>
            <a:srgbClr val="4CAF50"/>
          </a:solidFill>
          <a:ln>
            <a:solidFill>
              <a:srgbClr val="4CAF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A930D454-1680-446D-9BB7-D7B186094C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969" y="3998976"/>
            <a:ext cx="4864608" cy="2432304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325BC861-4CCD-4AFF-A574-6EF2C90DFF24}"/>
              </a:ext>
            </a:extLst>
          </p:cNvPr>
          <p:cNvSpPr txBox="1">
            <a:spLocks/>
          </p:cNvSpPr>
          <p:nvPr/>
        </p:nvSpPr>
        <p:spPr>
          <a:xfrm>
            <a:off x="604298" y="1477062"/>
            <a:ext cx="9819862" cy="3985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/>
              <a:t>This is where you list your learning objectives because</a:t>
            </a:r>
          </a:p>
          <a:p>
            <a:pPr lvl="1"/>
            <a:r>
              <a:rPr lang="en-US" i="1" dirty="0"/>
              <a:t>Students should know what your expectations are</a:t>
            </a:r>
          </a:p>
          <a:p>
            <a:pPr lvl="1"/>
            <a:r>
              <a:rPr lang="en-US" i="1" dirty="0"/>
              <a:t>Students should be aware of what they should be able to do after analyzing the case</a:t>
            </a:r>
          </a:p>
          <a:p>
            <a:pPr lvl="1"/>
            <a:r>
              <a:rPr lang="en-US" i="1" dirty="0"/>
              <a:t>It sets the bar for the class session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33D6EEB-8552-4B5B-9080-36D9C89B7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543" y="662278"/>
            <a:ext cx="10515600" cy="708103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LEARNING OBJECTIVES</a:t>
            </a:r>
          </a:p>
        </p:txBody>
      </p:sp>
    </p:spTree>
    <p:extLst>
      <p:ext uri="{BB962C8B-B14F-4D97-AF65-F5344CB8AC3E}">
        <p14:creationId xmlns:p14="http://schemas.microsoft.com/office/powerpoint/2010/main" val="620168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332" y="320039"/>
            <a:ext cx="2535104" cy="684478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1564" y="320040"/>
            <a:ext cx="0" cy="6217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21564" y="320040"/>
            <a:ext cx="115316" cy="6217920"/>
          </a:xfrm>
          <a:prstGeom prst="rect">
            <a:avLst/>
          </a:prstGeom>
          <a:solidFill>
            <a:srgbClr val="4CAF50"/>
          </a:solidFill>
          <a:ln>
            <a:solidFill>
              <a:srgbClr val="4CAF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5400000">
            <a:off x="6071489" y="739013"/>
            <a:ext cx="106680" cy="11491214"/>
          </a:xfrm>
          <a:prstGeom prst="rect">
            <a:avLst/>
          </a:prstGeom>
          <a:solidFill>
            <a:srgbClr val="4CAF50"/>
          </a:solidFill>
          <a:ln>
            <a:solidFill>
              <a:srgbClr val="4CAF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A930D454-1680-446D-9BB7-D7B186094C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969" y="3998976"/>
            <a:ext cx="4864608" cy="2432304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325BC861-4CCD-4AFF-A574-6EF2C90DFF24}"/>
              </a:ext>
            </a:extLst>
          </p:cNvPr>
          <p:cNvSpPr txBox="1">
            <a:spLocks/>
          </p:cNvSpPr>
          <p:nvPr/>
        </p:nvSpPr>
        <p:spPr>
          <a:xfrm>
            <a:off x="604298" y="1477062"/>
            <a:ext cx="9819862" cy="3985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/>
              <a:t>List them here to generate discussion</a:t>
            </a:r>
            <a:endParaRPr lang="en-US" i="1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33D6EEB-8552-4B5B-9080-36D9C89B7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543" y="662278"/>
            <a:ext cx="10515600" cy="708103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THOUGHT QUESTIONS</a:t>
            </a:r>
          </a:p>
        </p:txBody>
      </p:sp>
    </p:spTree>
    <p:extLst>
      <p:ext uri="{BB962C8B-B14F-4D97-AF65-F5344CB8AC3E}">
        <p14:creationId xmlns:p14="http://schemas.microsoft.com/office/powerpoint/2010/main" val="1880091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332" y="320039"/>
            <a:ext cx="2535104" cy="684478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1564" y="320040"/>
            <a:ext cx="0" cy="6217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21564" y="320040"/>
            <a:ext cx="115316" cy="6217920"/>
          </a:xfrm>
          <a:prstGeom prst="rect">
            <a:avLst/>
          </a:prstGeom>
          <a:solidFill>
            <a:srgbClr val="4CAF50"/>
          </a:solidFill>
          <a:ln>
            <a:solidFill>
              <a:srgbClr val="4CAF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5400000">
            <a:off x="6071489" y="739013"/>
            <a:ext cx="106680" cy="11491214"/>
          </a:xfrm>
          <a:prstGeom prst="rect">
            <a:avLst/>
          </a:prstGeom>
          <a:solidFill>
            <a:srgbClr val="4CAF50"/>
          </a:solidFill>
          <a:ln>
            <a:solidFill>
              <a:srgbClr val="4CAF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A930D454-1680-446D-9BB7-D7B186094C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969" y="3998976"/>
            <a:ext cx="4864608" cy="2432304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325BC861-4CCD-4AFF-A574-6EF2C90DFF24}"/>
              </a:ext>
            </a:extLst>
          </p:cNvPr>
          <p:cNvSpPr txBox="1">
            <a:spLocks/>
          </p:cNvSpPr>
          <p:nvPr/>
        </p:nvSpPr>
        <p:spPr>
          <a:xfrm>
            <a:off x="604298" y="1477062"/>
            <a:ext cx="9819862" cy="3985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/>
              <a:t>Use as desired for your particular class</a:t>
            </a:r>
            <a:endParaRPr lang="en-US" i="1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33D6EEB-8552-4B5B-9080-36D9C89B7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543" y="662278"/>
            <a:ext cx="10515600" cy="708103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ADDITIONAL SLIDES</a:t>
            </a:r>
          </a:p>
        </p:txBody>
      </p:sp>
    </p:spTree>
    <p:extLst>
      <p:ext uri="{BB962C8B-B14F-4D97-AF65-F5344CB8AC3E}">
        <p14:creationId xmlns:p14="http://schemas.microsoft.com/office/powerpoint/2010/main" val="920219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332" y="320039"/>
            <a:ext cx="2535104" cy="684478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1564" y="320040"/>
            <a:ext cx="0" cy="6217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21564" y="320040"/>
            <a:ext cx="115316" cy="6217920"/>
          </a:xfrm>
          <a:prstGeom prst="rect">
            <a:avLst/>
          </a:prstGeom>
          <a:solidFill>
            <a:srgbClr val="4CAF50"/>
          </a:solidFill>
          <a:ln>
            <a:solidFill>
              <a:srgbClr val="4CAF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5400000">
            <a:off x="6071489" y="739013"/>
            <a:ext cx="106680" cy="11491214"/>
          </a:xfrm>
          <a:prstGeom prst="rect">
            <a:avLst/>
          </a:prstGeom>
          <a:solidFill>
            <a:srgbClr val="4CAF50"/>
          </a:solidFill>
          <a:ln>
            <a:solidFill>
              <a:srgbClr val="4CAF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A930D454-1680-446D-9BB7-D7B186094C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969" y="3998976"/>
            <a:ext cx="4864608" cy="2432304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325BC861-4CCD-4AFF-A574-6EF2C90DFF24}"/>
              </a:ext>
            </a:extLst>
          </p:cNvPr>
          <p:cNvSpPr txBox="1">
            <a:spLocks/>
          </p:cNvSpPr>
          <p:nvPr/>
        </p:nvSpPr>
        <p:spPr>
          <a:xfrm>
            <a:off x="604298" y="1477062"/>
            <a:ext cx="9819862" cy="3985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/>
              <a:t>All TN submissions must include an epilogue.  Instructors do not need to use it, but it must be provided in the event they choose to share it with the class.</a:t>
            </a:r>
          </a:p>
          <a:p>
            <a:r>
              <a:rPr lang="en-US" sz="2400" i="1" dirty="0"/>
              <a:t>Do not include the entire epilogue—simply provide a bulleted list of “what happened next.”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33D6EEB-8552-4B5B-9080-36D9C89B7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543" y="662278"/>
            <a:ext cx="10515600" cy="708103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EPILOGUE</a:t>
            </a:r>
          </a:p>
        </p:txBody>
      </p:sp>
    </p:spTree>
    <p:extLst>
      <p:ext uri="{BB962C8B-B14F-4D97-AF65-F5344CB8AC3E}">
        <p14:creationId xmlns:p14="http://schemas.microsoft.com/office/powerpoint/2010/main" val="4015200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</TotalTime>
  <Words>145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Case Title Author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Title Author</dc:title>
  <dc:creator>Gina Vega</dc:creator>
  <cp:lastModifiedBy>Rob Edwards</cp:lastModifiedBy>
  <cp:revision>15</cp:revision>
  <dcterms:created xsi:type="dcterms:W3CDTF">2017-03-28T23:27:47Z</dcterms:created>
  <dcterms:modified xsi:type="dcterms:W3CDTF">2017-06-28T20:37:12Z</dcterms:modified>
</cp:coreProperties>
</file>